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2377440"/>
          </a:xfrm>
          <a:prstGeom prst="rect">
            <a:avLst/>
          </a:prstGeom>
          <a:solidFill>
            <a:srgbClr val="1C2B2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377440"/>
            <a:ext cx="12192000" cy="54864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SOUTENANCE DE LICENCE PROFESSIONNELLE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10972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Structuration et amélioration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 processus d'intégration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 nouveaux collaborateurs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2514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Activités terrain de FARAGO Aveyron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FODSA GDS FARAGO Aveyron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de fin de Licence Professionnelle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des Organisations — Qualité, Hygiène, Sécurité, Environnement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Année 2023–2024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9601200" y="2926080"/>
            <a:ext cx="2377440" cy="2286000"/>
          </a:xfrm>
          <a:prstGeom prst="rect">
            <a:avLst/>
          </a:prstGeom>
          <a:solidFill>
            <a:srgbClr val="2E5E3E">
              <a:alpha val="15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0" y="320040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Animatrice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Qualité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Terrain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20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5146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Cadre méthodologique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Enjeux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Définition, priorités et planification de la mission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Définition de la mission &amp; cadre PDCA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116128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L'intégration = un parcours complet vers l'autonomie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seulement un accueil administratif — un processus structuré de montée en compétences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et formation : un même ensemble logique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collaborateur n'est pas intégré s'il ne maîtrise pas les bases de son activité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 choisie : le cycle PDCA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— Analyser et comprendre l'existant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— Concevoir et produire les outils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— Évaluer avec les retours des responsables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— Ajuster et améliorer progressivement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Pas la perfection immédiate, mais une progression structurée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Méthodologie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20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enjeux de la mission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669280" cy="22860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280160"/>
            <a:ext cx="457200" cy="2286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80160"/>
            <a:ext cx="457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14630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Qualité &amp; Conformité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196596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Travailler selon les règles, avec des pratiques conformes aux exigences réglementaires et aux attendus de l'entreprise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1280160"/>
            <a:ext cx="5669280" cy="2286000"/>
          </a:xfrm>
          <a:prstGeom prst="rect">
            <a:avLst/>
          </a:prstGeom>
          <a:solidFill>
            <a:srgbClr val="4A5568">
              <a:alpha val="10000"/>
            </a:srgbClr>
          </a:solidFill>
          <a:ln w="12700">
            <a:solidFill>
              <a:srgbClr val="4A55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17920" y="1280160"/>
            <a:ext cx="457200" cy="2286000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0" y="1280160"/>
            <a:ext cx="457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12280" y="14630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5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Opérationnel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812280" y="196596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Sécuriser les premières semaines terrain pour éviter les erreurs, les écarts ou les situations d'inconfort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840480"/>
            <a:ext cx="5669280" cy="2286000"/>
          </a:xfrm>
          <a:prstGeom prst="rect">
            <a:avLst/>
          </a:prstGeom>
          <a:solidFill>
            <a:srgbClr val="C4892A">
              <a:alpha val="10000"/>
            </a:srgbClr>
          </a:solidFill>
          <a:ln w="12700">
            <a:solidFill>
              <a:srgbClr val="C4892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3840480"/>
            <a:ext cx="457200" cy="22860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3840480"/>
            <a:ext cx="457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402336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Humain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452628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parcours lisible et rassurant favorise l'engagement, la confiance et l'intégration dans l'équipe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3840480"/>
            <a:ext cx="5669280" cy="22860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17920" y="3840480"/>
            <a:ext cx="457200" cy="2286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22" name="Text 20"/>
          <p:cNvSpPr/>
          <p:nvPr/>
        </p:nvSpPr>
        <p:spPr>
          <a:xfrm>
            <a:off x="6217920" y="3840480"/>
            <a:ext cx="457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12280" y="402336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Pérennité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12280" y="452628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outil simple, concret et suffisamment souple pour durer dans le temps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Méthodologie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20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04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5146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Construction du dispositif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d'intégration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Parcours, supports et outils de suivi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20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parcours d'intégration en 5 étapes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423160" y="2468880"/>
            <a:ext cx="274320" cy="365760"/>
          </a:xfrm>
          <a:prstGeom prst="rightArrow">
            <a:avLst/>
          </a:prstGeom>
          <a:solidFill>
            <a:srgbClr val="C4892A"/>
          </a:solidFill>
          <a:ln/>
        </p:spPr>
      </p:sp>
      <p:sp>
        <p:nvSpPr>
          <p:cNvPr id="6" name="Shape 4"/>
          <p:cNvSpPr/>
          <p:nvPr/>
        </p:nvSpPr>
        <p:spPr>
          <a:xfrm>
            <a:off x="4754880" y="2468880"/>
            <a:ext cx="274320" cy="365760"/>
          </a:xfrm>
          <a:prstGeom prst="rightArrow">
            <a:avLst/>
          </a:prstGeom>
          <a:solidFill>
            <a:srgbClr val="C4892A"/>
          </a:solidFill>
          <a:ln/>
        </p:spPr>
      </p:sp>
      <p:sp>
        <p:nvSpPr>
          <p:cNvPr id="7" name="Shape 5"/>
          <p:cNvSpPr/>
          <p:nvPr/>
        </p:nvSpPr>
        <p:spPr>
          <a:xfrm>
            <a:off x="7086600" y="2468880"/>
            <a:ext cx="274320" cy="365760"/>
          </a:xfrm>
          <a:prstGeom prst="rightArrow">
            <a:avLst/>
          </a:prstGeom>
          <a:solidFill>
            <a:srgbClr val="C4892A"/>
          </a:solidFill>
          <a:ln/>
        </p:spPr>
      </p:sp>
      <p:sp>
        <p:nvSpPr>
          <p:cNvPr id="8" name="Shape 6"/>
          <p:cNvSpPr/>
          <p:nvPr/>
        </p:nvSpPr>
        <p:spPr>
          <a:xfrm>
            <a:off x="9418320" y="2468880"/>
            <a:ext cx="274320" cy="365760"/>
          </a:xfrm>
          <a:prstGeom prst="rightArrow">
            <a:avLst/>
          </a:prstGeom>
          <a:solidFill>
            <a:srgbClr val="C4892A"/>
          </a:solidFill>
          <a:ln/>
        </p:spPr>
      </p:sp>
      <p:sp>
        <p:nvSpPr>
          <p:cNvPr id="9" name="Shape 7"/>
          <p:cNvSpPr/>
          <p:nvPr/>
        </p:nvSpPr>
        <p:spPr>
          <a:xfrm>
            <a:off x="320040" y="1280160"/>
            <a:ext cx="2103120" cy="502920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10" name="Text 8"/>
          <p:cNvSpPr/>
          <p:nvPr/>
        </p:nvSpPr>
        <p:spPr>
          <a:xfrm>
            <a:off x="320040" y="1280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Pré-accueil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" y="1828800"/>
            <a:ext cx="2103120" cy="3474720"/>
          </a:xfrm>
          <a:prstGeom prst="rect">
            <a:avLst/>
          </a:prstGeom>
          <a:solidFill>
            <a:srgbClr val="4A5568">
              <a:alpha val="12000"/>
            </a:srgbClr>
          </a:solidFill>
          <a:ln w="12700">
            <a:solidFill>
              <a:srgbClr val="4A55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920240"/>
            <a:ext cx="19202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 l'arrivée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 l'accueil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Informer les équipes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651760" y="1280160"/>
            <a:ext cx="2103120" cy="50292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14" name="Text 12"/>
          <p:cNvSpPr/>
          <p:nvPr/>
        </p:nvSpPr>
        <p:spPr>
          <a:xfrm>
            <a:off x="2651760" y="1280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Accueil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651760" y="1828800"/>
            <a:ext cx="2103120" cy="3474720"/>
          </a:xfrm>
          <a:prstGeom prst="rect">
            <a:avLst/>
          </a:prstGeom>
          <a:solidFill>
            <a:srgbClr val="2E5E3E">
              <a:alpha val="12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0" y="1920240"/>
            <a:ext cx="19202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Formalités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entreprise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Sensibilisation risques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Remise des documents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983480" y="1280160"/>
            <a:ext cx="2103120" cy="5029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8" name="Text 16"/>
          <p:cNvSpPr/>
          <p:nvPr/>
        </p:nvSpPr>
        <p:spPr>
          <a:xfrm>
            <a:off x="4983480" y="1280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Formation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983480" y="1828800"/>
            <a:ext cx="2103120" cy="3474720"/>
          </a:xfrm>
          <a:prstGeom prst="rect">
            <a:avLst/>
          </a:prstGeom>
          <a:solidFill>
            <a:srgbClr val="C4892A">
              <a:alpha val="12000"/>
            </a:srgbClr>
          </a:solidFill>
          <a:ln w="12700">
            <a:solidFill>
              <a:srgbClr val="C489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74920" y="1920240"/>
            <a:ext cx="19202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Cœur du dispositif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Socle commun de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connaissances métier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0" y="1280160"/>
            <a:ext cx="2103120" cy="50292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0" y="1280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Validation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7315200" y="1828800"/>
            <a:ext cx="2103120" cy="3474720"/>
          </a:xfrm>
          <a:prstGeom prst="rect">
            <a:avLst/>
          </a:prstGeom>
          <a:solidFill>
            <a:srgbClr val="2E5E3E">
              <a:alpha val="12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06640" y="1920240"/>
            <a:ext cx="19202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Bilans intermédiaires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Grilles d'évaluation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objectivés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9646920" y="1280160"/>
            <a:ext cx="2103120" cy="502920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26" name="Text 24"/>
          <p:cNvSpPr/>
          <p:nvPr/>
        </p:nvSpPr>
        <p:spPr>
          <a:xfrm>
            <a:off x="9646920" y="1280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 Autonomie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9646920" y="1828800"/>
            <a:ext cx="2103120" cy="3474720"/>
          </a:xfrm>
          <a:prstGeom prst="rect">
            <a:avLst/>
          </a:prstGeom>
          <a:solidFill>
            <a:srgbClr val="4A5568">
              <a:alpha val="12000"/>
            </a:srgbClr>
          </a:solidFill>
          <a:ln w="12700">
            <a:solidFill>
              <a:srgbClr val="4A556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738360" y="1920240"/>
            <a:ext cx="19202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 vers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l'indépendance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opérationnelle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74320" y="5577840"/>
            <a:ext cx="1161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parcours progressif qui transforme l'intégration floue en processus lisible, sécurisant et traçable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du dispositif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20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Supports de formation métier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777240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 : créer un socle commun de transmission des bonnes pratiques</a:t>
            </a:r>
            <a:endParaRPr lang="en-US" sz="15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commune de chaque support (diaporama PowerPoint)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de la prestation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Bases de connaissances · Rôle de l'agent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Matériel utilisé · Produits · EPI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Règles de sécurité · Entretien du matériel</a:t>
            </a:r>
            <a:endParaRPr lang="en-US" sz="15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réalisée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supports sur les prestations prioritaires</a:t>
            </a:r>
            <a:endParaRPr lang="en-US" sz="15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Conçus à partir d'observations terrain + échanges + validation responsables</a:t>
            </a:r>
            <a:endParaRPr lang="en-US" sz="15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Une méthode réutilisable et crédible, pas un catalogue exhaustif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412480" y="1371600"/>
            <a:ext cx="3474720" cy="22860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12480" y="155448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8412480" y="265176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métier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produits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du dispositif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20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Outils de suivi et validation des compétences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3749040" cy="4846320"/>
          </a:xfrm>
          <a:prstGeom prst="rect">
            <a:avLst/>
          </a:prstGeom>
          <a:solidFill>
            <a:srgbClr val="2E5E3E">
              <a:alpha val="8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37160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274320" y="210312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Grilles de validation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697480"/>
            <a:ext cx="3200400" cy="0"/>
          </a:xfrm>
          <a:prstGeom prst="line">
            <a:avLst/>
          </a:prstGeom>
          <a:noFill/>
          <a:ln w="12700">
            <a:solidFill>
              <a:srgbClr val="C489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834640"/>
            <a:ext cx="33832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précis, observables et partagés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Objectiver la progression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Clarté pour le responsable ET le collaborateur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06240" y="1280160"/>
            <a:ext cx="3749040" cy="4846320"/>
          </a:xfrm>
          <a:prstGeom prst="rect">
            <a:avLst/>
          </a:prstGeom>
          <a:solidFill>
            <a:srgbClr val="2E5E3E">
              <a:alpha val="8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0" y="137160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◈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206240" y="210312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Matrice ILUO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480560" y="2697480"/>
            <a:ext cx="3200400" cy="0"/>
          </a:xfrm>
          <a:prstGeom prst="line">
            <a:avLst/>
          </a:prstGeom>
          <a:noFill/>
          <a:ln w="12700">
            <a:solidFill>
              <a:srgbClr val="C489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89120" y="2834640"/>
            <a:ext cx="33832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globale des compétences de l'équipe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Identification des besoins de formation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Repérage des tuteurs potentiels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38160" y="1280160"/>
            <a:ext cx="3749040" cy="4846320"/>
          </a:xfrm>
          <a:prstGeom prst="rect">
            <a:avLst/>
          </a:prstGeom>
          <a:solidFill>
            <a:srgbClr val="2E5E3E">
              <a:alpha val="8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38160" y="137160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◷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8138160" y="210312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5E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Bilans 30 &amp; 60 jours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412480" y="2697480"/>
            <a:ext cx="3200400" cy="0"/>
          </a:xfrm>
          <a:prstGeom prst="line">
            <a:avLst/>
          </a:prstGeom>
          <a:noFill/>
          <a:ln w="12700">
            <a:solidFill>
              <a:srgbClr val="C489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21040" y="2834640"/>
            <a:ext cx="338328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Points réguliers de suivi de progression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Repérage précoce des difficultés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Ajustement de l'accompagnement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du dispositif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20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5146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Résultats, bilan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perspectives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qui a été construit, appris et ce qui reste à faire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20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Résultats obtenus — Livrables produits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28016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28016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Parcours d'intégration structuré en 5 étapes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28016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128016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1" name="Text 9"/>
          <p:cNvSpPr/>
          <p:nvPr/>
        </p:nvSpPr>
        <p:spPr>
          <a:xfrm>
            <a:off x="6217920" y="128016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720840" y="141732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d'accueil (livret, check-list pré-accueil)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74320" y="283464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283464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283464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97180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supports de formation métier (diaporamas)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283464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283464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9" name="Text 17"/>
          <p:cNvSpPr/>
          <p:nvPr/>
        </p:nvSpPr>
        <p:spPr>
          <a:xfrm>
            <a:off x="6217920" y="283464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720840" y="297180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Grilles de validation des compétences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74320" y="438912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4320" y="438912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23" name="Text 21"/>
          <p:cNvSpPr/>
          <p:nvPr/>
        </p:nvSpPr>
        <p:spPr>
          <a:xfrm>
            <a:off x="274320" y="438912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" y="452628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Matrice ILUO de l'équipe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17920" y="4389120"/>
            <a:ext cx="5669280" cy="13716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17920" y="4389120"/>
            <a:ext cx="365760" cy="137160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27" name="Text 25"/>
          <p:cNvSpPr/>
          <p:nvPr/>
        </p:nvSpPr>
        <p:spPr>
          <a:xfrm>
            <a:off x="6217920" y="4389120"/>
            <a:ext cx="365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720840" y="452628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Bilans de suivi à 30 et 60 jours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74320" y="5989320"/>
            <a:ext cx="1161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dispositif cohérent, ancré dans les pratiques réelles, validé avec les responsables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20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Difficultés rencontrées &amp; bilan personnel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116128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Difficultés surmontées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Disponibilité des équipes : adapter les observations aux contraintes terrain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Objectivation des critères : équilibre entre précision et réalisme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d'alternante : construire ses compétences tout en conduisant la mission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Apports professionnels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Observer, analyser, formaliser et proposer des outils adaptés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Travailler avec différents interlocuteurs en tenant compte des contraintes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rigoureuse ET pragmatique — qualité de terrain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du métier d'animatrice qualité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Faire le lien entre exigences de l'entreprise, besoins des équipes et réalités du quotidien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20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de la présentation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02920" cy="5943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28016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3258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 &amp; Présentation de la structure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332720" y="13258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 min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194560"/>
            <a:ext cx="502920" cy="5943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219456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22402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 de l'existant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332720" y="22402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 min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3108960"/>
            <a:ext cx="502920" cy="5943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14" name="Text 12"/>
          <p:cNvSpPr/>
          <p:nvPr/>
        </p:nvSpPr>
        <p:spPr>
          <a:xfrm>
            <a:off x="274320" y="310896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31546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méthodologique &amp; Enjeux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332720" y="31546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 min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74320" y="4023360"/>
            <a:ext cx="502920" cy="5943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402336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40690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du dispositif d'intégration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332720" y="40690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 min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4937760"/>
            <a:ext cx="502920" cy="5943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22" name="Text 20"/>
          <p:cNvSpPr/>
          <p:nvPr/>
        </p:nvSpPr>
        <p:spPr>
          <a:xfrm>
            <a:off x="274320" y="493776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983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Résultats, bilan &amp; perspectives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0332720" y="49834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 min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20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92000" cy="457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0"/>
            <a:ext cx="12192000" cy="457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&amp; Conclusion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82296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Une démarche qualité qui sécurise,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rend les pratiques lisibles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 donne envie d'avancer.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274320" cy="2743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8745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Besoin terrain identifié → dispositif qualité structuré et évolutif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834640"/>
            <a:ext cx="274320" cy="2743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788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Outils concrets, co-construits, validés avec les équipes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749040"/>
            <a:ext cx="274320" cy="274320"/>
          </a:xfrm>
          <a:prstGeom prst="rect">
            <a:avLst/>
          </a:prstGeom>
          <a:solidFill>
            <a:srgbClr val="C4892A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7033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qualité moderne : simple, utile, adaptée au terrain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5212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Merci pour votre attention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48640" y="57150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suis disponible pour répondre à vos questions.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5146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Contexte &amp; Présentation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structure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est FODSA GDS FARAGO Aveyron ?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FODSA GDS FARAGO Aveyron — Présentation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777240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structure ancrée dans le territoire aveyronnais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FODSA GDS Aveyron — Santé animale et suivi sanitaire des élevages</a:t>
            </a:r>
            <a:endParaRPr lang="en-US" sz="1600" dirty="0"/>
          </a:p>
          <a:p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FARAGO Aveyron — Prestations de terrain : branche opérationnelle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Clientèle variée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Agriculteurs, collectivités, entreprises, particuliers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Activités techniques exigeantes en environnements contraints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Interventions hors locaux — terrain, milieu rural, sites sensibles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Exigences fortes : sécurité · traçabilité · conformité réglementaire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412480" y="1371600"/>
            <a:ext cx="3474720" cy="22860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12480" y="155448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8412480" y="265176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entités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complémentaires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20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Contexte organisationnel &amp; réglementaire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116128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interne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 · Responsables de services · Équipes terrain · Service QHSE transversal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Évolution des effectifs &amp; signal d'alerte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Départs précoces constatés → nécessité de mieux structurer l'intégration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réglementaire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Certifications · Habilitations · Autorisations · Obligations de traçabilité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qualité ici = conformité + sécurité des agents + fiabilité des prestations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20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2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011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5146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Diagnostic de l'existant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Observer, analyser, comprendre avant d'agir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Méthodologie du diagnostic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777240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approche croisée et multi-sources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des données RH disponibles (2024)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Arrivées, départs précoces (dont 3 dans les 3 premiers mois)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Échanges avec les responsables et la tutrice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Compréhension des pratiques actuelles et des attentes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Observations terrain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Transmission informelle, apprentissage "sur le tas", dépendance au tuteur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des documents existants</a:t>
            </a:r>
            <a:endParaRPr lang="en-US" sz="1600" dirty="0"/>
          </a:p>
          <a:p>
            <a:pPr lvl="1"/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Procédures, supports, fiches de poste — état des formalisations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412480" y="1371600"/>
            <a:ext cx="3474720" cy="2286000"/>
          </a:xfrm>
          <a:prstGeom prst="rect">
            <a:avLst/>
          </a:prstGeom>
          <a:solidFill>
            <a:srgbClr val="2E5E3E">
              <a:alpha val="10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12480" y="155448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8412480" y="265176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départs dans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3 premiers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 (2024)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20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Causes identifiées — Analyse des écarts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116128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2E5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 central</a:t>
            </a:r>
            <a:endParaRPr lang="en-US" sz="1600" dirty="0"/>
          </a:p>
          <a:p>
            <a:pPr lvl="1"/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 d'accueil présente ✓  —  Processus formalisé absent ✗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5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Causes principales identifiées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Absence de support de formation commun et partagé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Traçabilité insuffisante du parcours d'intégration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Pratiques variables selon les tuteurs et les services</a:t>
            </a:r>
            <a:endParaRPr lang="en-US" sz="1600" dirty="0"/>
          </a:p>
          <a:p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Absence de suivi formalisé de la montée en compétences</a:t>
            </a:r>
            <a:endParaRPr lang="en-US" sz="1600" dirty="0"/>
          </a:p>
          <a:p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4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problème n'est pas le manque d'implication des équipes</a:t>
            </a:r>
            <a:endParaRPr lang="en-US" sz="1600" dirty="0"/>
          </a:p>
          <a:p>
            <a:pPr lvl="1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Transformer une transmission informelle en dispositif structuré et reproductible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20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" y="0"/>
            <a:ext cx="12115800" cy="1051560"/>
          </a:xfrm>
          <a:prstGeom prst="rect">
            <a:avLst/>
          </a:prstGeom>
          <a:solidFill>
            <a:srgbClr val="2E5E3E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12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Problématique centrale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11247120" cy="1828800"/>
          </a:xfrm>
          <a:prstGeom prst="rect">
            <a:avLst/>
          </a:prstGeom>
          <a:solidFill>
            <a:srgbClr val="1C2B22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63040"/>
            <a:ext cx="108813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Comment accompagner un nouvel arrivant de manière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plus claire, plus homogène et plus sécurisée,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tout en tenant compte des réalités du terrain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 des exigences qualité de l'entreprise ? »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57200" y="34747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dimensions indissociables 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931920"/>
            <a:ext cx="3657600" cy="1645920"/>
          </a:xfrm>
          <a:prstGeom prst="rect">
            <a:avLst/>
          </a:prstGeom>
          <a:solidFill>
            <a:srgbClr val="2E5E3E">
              <a:alpha val="12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023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QUALITÉ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52628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Conformité aux exigences réglementaires et internes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3931920"/>
            <a:ext cx="3657600" cy="1645920"/>
          </a:xfrm>
          <a:prstGeom prst="rect">
            <a:avLst/>
          </a:prstGeom>
          <a:solidFill>
            <a:srgbClr val="2E5E3E">
              <a:alpha val="12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97680" y="4023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SÉCURITÉ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297680" y="452628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de l'agent lors des premières interventions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38160" y="3931920"/>
            <a:ext cx="3657600" cy="1645920"/>
          </a:xfrm>
          <a:prstGeom prst="rect">
            <a:avLst/>
          </a:prstGeom>
          <a:solidFill>
            <a:srgbClr val="2E5E3E">
              <a:alpha val="12000"/>
            </a:srgbClr>
          </a:solidFill>
          <a:ln w="12700">
            <a:solidFill>
              <a:srgbClr val="2E5E3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4023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89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PÉRENNITÉ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138160" y="452628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Dispositif simple, durable et appropriable par tous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247120" y="6537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20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37160" y="6510528"/>
            <a:ext cx="11978640" cy="0"/>
          </a:xfrm>
          <a:prstGeom prst="line">
            <a:avLst/>
          </a:prstGeom>
          <a:noFill/>
          <a:ln w="6350">
            <a:solidFill>
              <a:srgbClr val="4A5568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2026-05-25T17:08:46Z</dcterms:created>
  <dcterms:modified xsi:type="dcterms:W3CDTF">2026-05-25T17:08:46Z</dcterms:modified>
</cp:coreProperties>
</file>